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2"/>
  </p:notesMasterIdLst>
  <p:handoutMasterIdLst>
    <p:handoutMasterId r:id="rId13"/>
  </p:handoutMasterIdLst>
  <p:sldIdLst>
    <p:sldId id="279" r:id="rId3"/>
    <p:sldId id="317" r:id="rId4"/>
    <p:sldId id="291" r:id="rId5"/>
    <p:sldId id="292" r:id="rId6"/>
    <p:sldId id="290" r:id="rId7"/>
    <p:sldId id="296" r:id="rId8"/>
    <p:sldId id="297" r:id="rId9"/>
    <p:sldId id="287" r:id="rId10"/>
    <p:sldId id="315" r:id="rId11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6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D03447BB-5D67-496B-8E87-E561075AD55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56" d="100"/>
          <a:sy n="56" d="100"/>
        </p:scale>
        <p:origin x="730" y="38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4C6E1-AF92-4FB7-A013-0B520EBC30AE}" type="datetimeFigureOut">
              <a:rPr lang="en-US"/>
              <a:t>7/11/2017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2D9BF-D574-4807-B36C-9E2A025BE82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06792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0850-0874-4A61-99B4-D613C5E8D9EA}" type="datetimeFigureOut">
              <a:rPr lang="en-US"/>
              <a:t>7/11/2017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1EC53-F507-411E-9ADC-FBCFECE09D3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818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8883" y="4140200"/>
            <a:ext cx="9751060" cy="1016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905001"/>
            <a:ext cx="12188825" cy="214825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>
              <a:lnSpc>
                <a:spcPct val="90000"/>
              </a:lnSpc>
            </a:pPr>
            <a:endParaRPr sz="32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8883" y="1905002"/>
            <a:ext cx="9751060" cy="2147926"/>
          </a:xfrm>
        </p:spPr>
        <p:txBody>
          <a:bodyPr anchor="ctr">
            <a:normAutofit/>
          </a:bodyPr>
          <a:lstStyle>
            <a:lvl1pPr algn="ctr">
              <a:defRPr sz="4400" cap="all" normalizeH="0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7868" y="482600"/>
            <a:ext cx="6602281" cy="58420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669581">
              <a:defRPr baseline="0"/>
            </a:lvl6pPr>
            <a:lvl7pPr marL="2669581">
              <a:defRPr baseline="0"/>
            </a:lvl7pPr>
            <a:lvl8pPr marL="2669581">
              <a:defRPr baseline="0"/>
            </a:lvl8pPr>
            <a:lvl9pPr marL="2669581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7/11/2017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40043" y="482599"/>
            <a:ext cx="1843982" cy="5791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162" y="482599"/>
            <a:ext cx="9040045" cy="57912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7/11/2017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7/11/2017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1524000"/>
            <a:ext cx="9751060" cy="1992597"/>
          </a:xfrm>
        </p:spPr>
        <p:txBody>
          <a:bodyPr anchor="b" anchorCtr="0">
            <a:noAutofit/>
          </a:bodyPr>
          <a:lstStyle>
            <a:lvl1pPr algn="ctr">
              <a:defRPr sz="44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3632200"/>
            <a:ext cx="9751060" cy="1016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7/11/2017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162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7559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 baseline="0"/>
            </a:lvl6pPr>
            <a:lvl7pPr marL="2669581">
              <a:defRPr sz="1400" baseline="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7/11/2017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2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162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7559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7559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7/11/2017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7/11/2017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507868" y="482600"/>
            <a:ext cx="6602280" cy="58420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1115"/>
            <a:ext cx="6093594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9133" y="1905000"/>
            <a:ext cx="5180251" cy="17272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7869" y="482601"/>
            <a:ext cx="5077859" cy="5862706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9133" y="3733800"/>
            <a:ext cx="5180251" cy="172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162" y="482600"/>
            <a:ext cx="10360501" cy="1219200"/>
          </a:xfrm>
          <a:prstGeom prst="rect">
            <a:avLst/>
          </a:prstGeom>
          <a:effectLst/>
        </p:spPr>
        <p:txBody>
          <a:bodyPr vert="horz" lIns="121899" tIns="60949" rIns="121899" bIns="60949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2" y="1803401"/>
            <a:ext cx="10360501" cy="44704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5324" y="6375400"/>
            <a:ext cx="1422030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3B9B9059-F1D6-41D0-95CF-D21CAA096B3A}" type="datetimeFigureOut">
              <a:rPr lang="en-US"/>
              <a:pPr/>
              <a:t>7/11/2017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162" y="6375400"/>
            <a:ext cx="7414869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41760" y="6375400"/>
            <a:ext cx="832903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5FD5434-F838-4DD4-A17B-1CB1A1850DF4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82" r:id="rId10"/>
    <p:sldLayoutId id="2147483678" r:id="rId11"/>
    <p:sldLayoutId id="2147483679" r:id="rId12"/>
  </p:sldLayoutIdLst>
  <p:transition spd="slow">
    <p:push dir="u"/>
  </p:transition>
  <p:txStyles>
    <p:titleStyle>
      <a:lvl1pPr algn="l" defTabSz="1218987" rtl="0" eaLnBrk="1" latinLnBrk="0" hangingPunct="1">
        <a:lnSpc>
          <a:spcPct val="8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1218987" rtl="0" eaLnBrk="1" latinLnBrk="0" hangingPunct="1">
        <a:lnSpc>
          <a:spcPct val="90000"/>
        </a:lnSpc>
        <a:spcBef>
          <a:spcPts val="1600"/>
        </a:spcBef>
        <a:buClr>
          <a:schemeClr val="tx2"/>
        </a:buClr>
        <a:buSzPct val="9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90000"/>
        <a:buFont typeface="Cambria" pitchFamily="18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LEGAL COMMISSION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Boxing south Africa</a:t>
            </a:r>
          </a:p>
        </p:txBody>
      </p:sp>
      <p:pic>
        <p:nvPicPr>
          <p:cNvPr id="4" name="Picture 1" descr="cid:image001.png@01D1F969.43CA2AA0">
            <a:extLst>
              <a:ext uri="{FF2B5EF4-FFF2-40B4-BE49-F238E27FC236}">
                <a16:creationId xmlns:a16="http://schemas.microsoft.com/office/drawing/2014/main" id="{0174B072-33B3-4B54-AF53-A58F10C14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844" y="6032502"/>
            <a:ext cx="204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287164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Legal side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ZA" dirty="0"/>
              <a:t>In the end, it’s the lawyers that suffer.</a:t>
            </a:r>
          </a:p>
        </p:txBody>
      </p:sp>
      <p:pic>
        <p:nvPicPr>
          <p:cNvPr id="4" name="Picture 1" descr="cid:image001.png@01D1F969.43CA2AA0">
            <a:extLst>
              <a:ext uri="{FF2B5EF4-FFF2-40B4-BE49-F238E27FC236}">
                <a16:creationId xmlns:a16="http://schemas.microsoft.com/office/drawing/2014/main" id="{52547070-8D26-4840-973D-CC06599B6F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844" y="6032502"/>
            <a:ext cx="204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72761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Compliance and/or non-compliance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ZA" dirty="0"/>
              <a:t>The law (common law / legislation)</a:t>
            </a:r>
          </a:p>
          <a:p>
            <a:pPr algn="just"/>
            <a:r>
              <a:rPr lang="en-ZA" dirty="0"/>
              <a:t>Regulations</a:t>
            </a:r>
          </a:p>
          <a:p>
            <a:pPr algn="just"/>
            <a:r>
              <a:rPr lang="en-ZA" dirty="0"/>
              <a:t>Policies</a:t>
            </a:r>
          </a:p>
          <a:p>
            <a:pPr algn="just"/>
            <a:r>
              <a:rPr lang="en-ZA" dirty="0"/>
              <a:t>Directives / instructions</a:t>
            </a:r>
          </a:p>
        </p:txBody>
      </p:sp>
      <p:pic>
        <p:nvPicPr>
          <p:cNvPr id="4" name="Picture 1" descr="cid:image001.png@01D1F969.43CA2AA0">
            <a:extLst>
              <a:ext uri="{FF2B5EF4-FFF2-40B4-BE49-F238E27FC236}">
                <a16:creationId xmlns:a16="http://schemas.microsoft.com/office/drawing/2014/main" id="{66F959FF-9BB9-4D5D-A77D-741919E4B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844" y="6032502"/>
            <a:ext cx="204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681518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Compliance and/or non-compliance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Ensure there is compliance</a:t>
            </a:r>
          </a:p>
          <a:p>
            <a:pPr algn="just"/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If there is no compliance – ensure situation remedied and there is compliance</a:t>
            </a:r>
          </a:p>
        </p:txBody>
      </p:sp>
      <p:pic>
        <p:nvPicPr>
          <p:cNvPr id="4" name="Picture 1" descr="cid:image001.png@01D1F969.43CA2AA0">
            <a:extLst>
              <a:ext uri="{FF2B5EF4-FFF2-40B4-BE49-F238E27FC236}">
                <a16:creationId xmlns:a16="http://schemas.microsoft.com/office/drawing/2014/main" id="{5584AA26-EE62-4C60-BE08-B3801BB86E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844" y="6032502"/>
            <a:ext cx="204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034333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Mechanisms in place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Disciplinary Committee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Arbitration Tribunal</a:t>
            </a:r>
          </a:p>
          <a:p>
            <a:endParaRPr lang="en-ZA" dirty="0"/>
          </a:p>
        </p:txBody>
      </p:sp>
      <p:pic>
        <p:nvPicPr>
          <p:cNvPr id="2050" name="Picture 1" descr="cid:image001.png@01D1F969.43CA2AA0">
            <a:extLst>
              <a:ext uri="{FF2B5EF4-FFF2-40B4-BE49-F238E27FC236}">
                <a16:creationId xmlns:a16="http://schemas.microsoft.com/office/drawing/2014/main" id="{A450F987-BFF8-425D-82AC-59ED1123A7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844" y="6032502"/>
            <a:ext cx="204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265886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DISCIPLINARY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162" y="1803401"/>
            <a:ext cx="10360501" cy="2705719"/>
          </a:xfrm>
        </p:spPr>
        <p:txBody>
          <a:bodyPr/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Set of rules (incorporates all sorts of documents, policies etc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What is misconduct or an </a:t>
            </a:r>
            <a:r>
              <a:rPr lang="en-ZA">
                <a:latin typeface="Arial" panose="020B0604020202020204" pitchFamily="34" charset="0"/>
                <a:cs typeface="Arial" panose="020B0604020202020204" pitchFamily="34" charset="0"/>
              </a:rPr>
              <a:t>offence – Rule 4</a:t>
            </a: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Consequences for misconduct or offences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Where are we - numbers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dirty="0"/>
          </a:p>
        </p:txBody>
      </p:sp>
      <p:pic>
        <p:nvPicPr>
          <p:cNvPr id="3075" name="Picture 1" descr="cid:image001.png@01D1F969.43CA2AA0">
            <a:extLst>
              <a:ext uri="{FF2B5EF4-FFF2-40B4-BE49-F238E27FC236}">
                <a16:creationId xmlns:a16="http://schemas.microsoft.com/office/drawing/2014/main" id="{4B7D6B6B-A078-488E-85AC-9C614C0306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836" y="6093296"/>
            <a:ext cx="204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059169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ARBITRATION TRIBUNAL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162" y="1803401"/>
            <a:ext cx="10360501" cy="3497807"/>
          </a:xfrm>
        </p:spPr>
        <p:txBody>
          <a:bodyPr/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All other disputes of any nature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Appeals from the Disciplinary Committee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Disputes between or among licensees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Disputes between BSA / Licensees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Where are we – low numbers</a:t>
            </a:r>
          </a:p>
          <a:p>
            <a:pPr lvl="8"/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Good – no disputes</a:t>
            </a:r>
          </a:p>
          <a:p>
            <a:pPr lvl="8"/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Bad – disputes exist, but people do not know what to do or were to go</a:t>
            </a:r>
          </a:p>
        </p:txBody>
      </p:sp>
      <p:pic>
        <p:nvPicPr>
          <p:cNvPr id="4098" name="Picture 1" descr="cid:image001.png@01D1F969.43CA2AA0">
            <a:extLst>
              <a:ext uri="{FF2B5EF4-FFF2-40B4-BE49-F238E27FC236}">
                <a16:creationId xmlns:a16="http://schemas.microsoft.com/office/drawing/2014/main" id="{C3E3023F-CDFA-424A-B531-2F08C9E33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844" y="6093296"/>
            <a:ext cx="204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7792868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914162" y="482600"/>
            <a:ext cx="10580850" cy="1219200"/>
          </a:xfrm>
        </p:spPr>
        <p:txBody>
          <a:bodyPr/>
          <a:lstStyle/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advisory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Other matters of a legal nature – internal / external</a:t>
            </a:r>
          </a:p>
          <a:p>
            <a:endParaRPr lang="en-US" dirty="0"/>
          </a:p>
        </p:txBody>
      </p:sp>
      <p:pic>
        <p:nvPicPr>
          <p:cNvPr id="5122" name="Picture 1" descr="cid:image001.png@01D1F969.43CA2AA0">
            <a:extLst>
              <a:ext uri="{FF2B5EF4-FFF2-40B4-BE49-F238E27FC236}">
                <a16:creationId xmlns:a16="http://schemas.microsoft.com/office/drawing/2014/main" id="{C1077B95-1B69-43F9-99F2-80FC026FE1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4852" y="6093296"/>
            <a:ext cx="204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521973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pic>
        <p:nvPicPr>
          <p:cNvPr id="1026" name="Picture 1" descr="cid:image001.png@01D1F969.43CA2AA0">
            <a:extLst>
              <a:ext uri="{FF2B5EF4-FFF2-40B4-BE49-F238E27FC236}">
                <a16:creationId xmlns:a16="http://schemas.microsoft.com/office/drawing/2014/main" id="{F4BFC3D8-5AC8-4428-AD6E-7B981BC31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9180" y="6093296"/>
            <a:ext cx="204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121944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A765CE0-A8A0-42E0-82D2-3F870DB4D5F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Red radial lines presentation (widescreen)</Template>
  <TotalTime>0</TotalTime>
  <Words>161</Words>
  <Application>Microsoft Office PowerPoint</Application>
  <PresentationFormat>Custom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Cambria</vt:lpstr>
      <vt:lpstr>Red Radial 16x9</vt:lpstr>
      <vt:lpstr>Boxing south Africa</vt:lpstr>
      <vt:lpstr>Legal side</vt:lpstr>
      <vt:lpstr>Compliance and/or non-compliance </vt:lpstr>
      <vt:lpstr>Compliance and/or non-compliance</vt:lpstr>
      <vt:lpstr>Mechanisms in place </vt:lpstr>
      <vt:lpstr>DISCIPLINARY COMMITTEE</vt:lpstr>
      <vt:lpstr>ARBITRATION TRIBUNAL</vt:lpstr>
      <vt:lpstr>advisory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2016-08-01T16:18:05Z</dcterms:created>
  <dcterms:modified xsi:type="dcterms:W3CDTF">2017-07-11T12:46:43Z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TC028048959991</vt:lpwstr>
  </property>
</Properties>
</file>