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1AF328-CA4E-4F5B-8F20-385E42FE079F}" type="datetimeFigureOut">
              <a:rPr lang="en-ZA" smtClean="0"/>
              <a:t>2017/07/11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74961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1AF328-CA4E-4F5B-8F20-385E42FE079F}" type="datetimeFigureOut">
              <a:rPr lang="en-ZA" smtClean="0"/>
              <a:t>2017/07/11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303225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1AF328-CA4E-4F5B-8F20-385E42FE079F}" type="datetimeFigureOut">
              <a:rPr lang="en-ZA" smtClean="0"/>
              <a:t>2017/07/11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43788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1AF328-CA4E-4F5B-8F20-385E42FE079F}" type="datetimeFigureOut">
              <a:rPr lang="en-ZA" smtClean="0"/>
              <a:t>2017/07/11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341757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AF328-CA4E-4F5B-8F20-385E42FE079F}" type="datetimeFigureOut">
              <a:rPr lang="en-ZA" smtClean="0"/>
              <a:t>2017/07/11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177905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1AF328-CA4E-4F5B-8F20-385E42FE079F}" type="datetimeFigureOut">
              <a:rPr lang="en-ZA" smtClean="0"/>
              <a:t>2017/07/11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131689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1AF328-CA4E-4F5B-8F20-385E42FE079F}" type="datetimeFigureOut">
              <a:rPr lang="en-ZA" smtClean="0"/>
              <a:t>2017/07/11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384235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1AF328-CA4E-4F5B-8F20-385E42FE079F}" type="datetimeFigureOut">
              <a:rPr lang="en-ZA" smtClean="0"/>
              <a:t>2017/07/11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15940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AF328-CA4E-4F5B-8F20-385E42FE079F}" type="datetimeFigureOut">
              <a:rPr lang="en-ZA" smtClean="0"/>
              <a:t>2017/07/11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335522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AF328-CA4E-4F5B-8F20-385E42FE079F}" type="datetimeFigureOut">
              <a:rPr lang="en-ZA" smtClean="0"/>
              <a:t>2017/07/11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415759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AF328-CA4E-4F5B-8F20-385E42FE079F}" type="datetimeFigureOut">
              <a:rPr lang="en-ZA" smtClean="0"/>
              <a:t>2017/07/11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2AC572-9BE8-4D8A-A5E9-4BCB3DCFFF41}" type="slidenum">
              <a:rPr lang="en-ZA" smtClean="0"/>
              <a:t>‹#›</a:t>
            </a:fld>
            <a:endParaRPr lang="en-ZA"/>
          </a:p>
        </p:txBody>
      </p:sp>
    </p:spTree>
    <p:extLst>
      <p:ext uri="{BB962C8B-B14F-4D97-AF65-F5344CB8AC3E}">
        <p14:creationId xmlns:p14="http://schemas.microsoft.com/office/powerpoint/2010/main" val="381443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AF328-CA4E-4F5B-8F20-385E42FE079F}" type="datetimeFigureOut">
              <a:rPr lang="en-ZA" smtClean="0"/>
              <a:t>2017/07/11</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AC572-9BE8-4D8A-A5E9-4BCB3DCFFF41}" type="slidenum">
              <a:rPr lang="en-ZA" smtClean="0"/>
              <a:t>‹#›</a:t>
            </a:fld>
            <a:endParaRPr lang="en-ZA"/>
          </a:p>
        </p:txBody>
      </p:sp>
    </p:spTree>
    <p:extLst>
      <p:ext uri="{BB962C8B-B14F-4D97-AF65-F5344CB8AC3E}">
        <p14:creationId xmlns:p14="http://schemas.microsoft.com/office/powerpoint/2010/main" val="3859716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
            <a:ext cx="9144000" cy="6845808"/>
          </a:xfrm>
          <a:prstGeom prst="rect">
            <a:avLst/>
          </a:prstGeom>
        </p:spPr>
      </p:pic>
    </p:spTree>
    <p:extLst>
      <p:ext uri="{BB962C8B-B14F-4D97-AF65-F5344CB8AC3E}">
        <p14:creationId xmlns:p14="http://schemas.microsoft.com/office/powerpoint/2010/main" val="290628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91"/>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CONCLUSION</a:t>
            </a:r>
            <a:endParaRPr lang="en-ZA" sz="2800" b="1" dirty="0"/>
          </a:p>
        </p:txBody>
      </p:sp>
    </p:spTree>
    <p:extLst>
      <p:ext uri="{BB962C8B-B14F-4D97-AF65-F5344CB8AC3E}">
        <p14:creationId xmlns:p14="http://schemas.microsoft.com/office/powerpoint/2010/main" val="121662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91"/>
            <a:ext cx="9144000" cy="6834417"/>
          </a:xfrm>
          <a:prstGeom prst="rect">
            <a:avLst/>
          </a:prstGeom>
        </p:spPr>
      </p:pic>
      <p:sp>
        <p:nvSpPr>
          <p:cNvPr id="8" name="TextBox 7"/>
          <p:cNvSpPr txBox="1"/>
          <p:nvPr/>
        </p:nvSpPr>
        <p:spPr>
          <a:xfrm>
            <a:off x="1118937" y="481263"/>
            <a:ext cx="6942221" cy="523220"/>
          </a:xfrm>
          <a:prstGeom prst="rect">
            <a:avLst/>
          </a:prstGeom>
          <a:noFill/>
        </p:spPr>
        <p:txBody>
          <a:bodyPr wrap="square" rtlCol="0">
            <a:spAutoFit/>
          </a:bodyPr>
          <a:lstStyle/>
          <a:p>
            <a:pPr algn="ctr"/>
            <a:r>
              <a:rPr lang="en-ZA" sz="2800" b="1" dirty="0" smtClean="0"/>
              <a:t>TABLE OF CONTENTS</a:t>
            </a:r>
            <a:endParaRPr lang="en-ZA" sz="2800" b="1" dirty="0"/>
          </a:p>
        </p:txBody>
      </p:sp>
      <p:sp>
        <p:nvSpPr>
          <p:cNvPr id="9" name="TextBox 8"/>
          <p:cNvSpPr txBox="1"/>
          <p:nvPr/>
        </p:nvSpPr>
        <p:spPr>
          <a:xfrm>
            <a:off x="4580516" y="1664348"/>
            <a:ext cx="4010032" cy="2585323"/>
          </a:xfrm>
          <a:prstGeom prst="rect">
            <a:avLst/>
          </a:prstGeom>
          <a:noFill/>
        </p:spPr>
        <p:txBody>
          <a:bodyPr wrap="square" rtlCol="0">
            <a:spAutoFit/>
          </a:bodyPr>
          <a:lstStyle/>
          <a:p>
            <a:endParaRPr lang="en-ZA" dirty="0"/>
          </a:p>
          <a:p>
            <a:pPr marL="342900" lvl="0" indent="-342900">
              <a:buFont typeface="+mj-lt"/>
              <a:buAutoNum type="arabicPeriod"/>
            </a:pPr>
            <a:r>
              <a:rPr lang="en-ZA" sz="2400" b="1" dirty="0"/>
              <a:t>Rural </a:t>
            </a:r>
            <a:r>
              <a:rPr lang="en-ZA" sz="2400" b="1" dirty="0" smtClean="0"/>
              <a:t>Demographic</a:t>
            </a:r>
            <a:endParaRPr lang="en-ZA" sz="2400" b="1" dirty="0"/>
          </a:p>
          <a:p>
            <a:pPr marL="342900" lvl="0" indent="-342900">
              <a:buFont typeface="+mj-lt"/>
              <a:buAutoNum type="arabicPeriod"/>
            </a:pPr>
            <a:r>
              <a:rPr lang="en-ZA" sz="2400" b="1" dirty="0"/>
              <a:t>Inadequate Facilities </a:t>
            </a:r>
          </a:p>
          <a:p>
            <a:pPr marL="342900" lvl="0" indent="-342900">
              <a:buFont typeface="+mj-lt"/>
              <a:buAutoNum type="arabicPeriod"/>
            </a:pPr>
            <a:r>
              <a:rPr lang="en-ZA" sz="2400" b="1" dirty="0"/>
              <a:t>Development Of Boxers </a:t>
            </a:r>
          </a:p>
          <a:p>
            <a:pPr marL="342900" lvl="0" indent="-342900">
              <a:buFont typeface="+mj-lt"/>
              <a:buAutoNum type="arabicPeriod"/>
            </a:pPr>
            <a:r>
              <a:rPr lang="en-ZA" sz="2400" b="1" dirty="0"/>
              <a:t>Transformation </a:t>
            </a:r>
          </a:p>
          <a:p>
            <a:pPr marL="342900" lvl="0" indent="-342900">
              <a:buFont typeface="+mj-lt"/>
              <a:buAutoNum type="arabicPeriod"/>
            </a:pPr>
            <a:r>
              <a:rPr lang="en-ZA" sz="2400" b="1" dirty="0"/>
              <a:t>Sponsorships for Boxing </a:t>
            </a:r>
          </a:p>
          <a:p>
            <a:pPr marL="342900" lvl="0" indent="-342900">
              <a:buFont typeface="+mj-lt"/>
              <a:buAutoNum type="arabicPeriod"/>
            </a:pPr>
            <a:r>
              <a:rPr lang="en-ZA" sz="2400" b="1" dirty="0"/>
              <a:t>Conclusion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6970">
            <a:off x="424607" y="3306356"/>
            <a:ext cx="4099757" cy="3074818"/>
          </a:xfrm>
          <a:prstGeom prst="rect">
            <a:avLst/>
          </a:prstGeom>
        </p:spPr>
      </p:pic>
    </p:spTree>
    <p:extLst>
      <p:ext uri="{BB962C8B-B14F-4D97-AF65-F5344CB8AC3E}">
        <p14:creationId xmlns:p14="http://schemas.microsoft.com/office/powerpoint/2010/main" val="237136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RURAL DEMOGRAPHIC </a:t>
            </a:r>
            <a:endParaRPr lang="en-ZA" sz="2800" b="1" dirty="0"/>
          </a:p>
        </p:txBody>
      </p:sp>
      <p:sp>
        <p:nvSpPr>
          <p:cNvPr id="4" name="TextBox 3"/>
          <p:cNvSpPr txBox="1"/>
          <p:nvPr/>
        </p:nvSpPr>
        <p:spPr>
          <a:xfrm>
            <a:off x="509584" y="1016399"/>
            <a:ext cx="8297532" cy="4093428"/>
          </a:xfrm>
          <a:prstGeom prst="rect">
            <a:avLst/>
          </a:prstGeom>
          <a:noFill/>
        </p:spPr>
        <p:txBody>
          <a:bodyPr wrap="square" rtlCol="0">
            <a:spAutoFit/>
          </a:bodyPr>
          <a:lstStyle/>
          <a:p>
            <a:r>
              <a:rPr lang="en-ZA" sz="2000" b="1" dirty="0"/>
              <a:t>A state of development or lack </a:t>
            </a:r>
            <a:r>
              <a:rPr lang="en-ZA" sz="2000" b="1" dirty="0" smtClean="0"/>
              <a:t>of BOXING IN THE RURAL AREARS </a:t>
            </a:r>
            <a:endParaRPr lang="en-ZA" sz="2000" b="1" dirty="0"/>
          </a:p>
          <a:p>
            <a:r>
              <a:rPr lang="en-ZA" sz="2000" b="1" dirty="0"/>
              <a:t>In the Free State based areas, the demographic of the towns are </a:t>
            </a:r>
            <a:r>
              <a:rPr lang="en-ZA" sz="2000" b="1" dirty="0" smtClean="0"/>
              <a:t>far to travel due to vast </a:t>
            </a:r>
            <a:r>
              <a:rPr lang="en-ZA" sz="2000" b="1" dirty="0"/>
              <a:t>distances to stage boxing events ( for example) ; from Bloemfontein to </a:t>
            </a:r>
            <a:r>
              <a:rPr lang="en-ZA" sz="2000" b="1" dirty="0" err="1"/>
              <a:t>Qwaqwa</a:t>
            </a:r>
            <a:r>
              <a:rPr lang="en-ZA" sz="2000" b="1" dirty="0"/>
              <a:t> you will have to travel at least 69 km, and from Bloemfontein </a:t>
            </a:r>
            <a:r>
              <a:rPr lang="en-ZA" sz="2000" b="1" dirty="0" smtClean="0"/>
              <a:t>to QWAQWA  </a:t>
            </a:r>
            <a:r>
              <a:rPr lang="en-ZA" sz="2000" b="1" dirty="0"/>
              <a:t>Approximately </a:t>
            </a:r>
            <a:r>
              <a:rPr lang="en-ZA" sz="2000" b="1" dirty="0" smtClean="0"/>
              <a:t>468</a:t>
            </a:r>
            <a:r>
              <a:rPr lang="en-ZA" sz="2000" b="1" dirty="0" smtClean="0"/>
              <a:t> </a:t>
            </a:r>
            <a:r>
              <a:rPr lang="en-ZA" sz="2000" b="1" dirty="0" err="1" smtClean="0"/>
              <a:t>kms</a:t>
            </a:r>
            <a:r>
              <a:rPr lang="en-ZA" sz="2000" b="1" dirty="0" smtClean="0"/>
              <a:t>. </a:t>
            </a:r>
            <a:endParaRPr lang="en-ZA" sz="2000" b="1" dirty="0"/>
          </a:p>
          <a:p>
            <a:r>
              <a:rPr lang="en-ZA" sz="2000" b="1" dirty="0"/>
              <a:t> </a:t>
            </a:r>
          </a:p>
          <a:p>
            <a:r>
              <a:rPr lang="en-ZA" sz="2000" b="1" dirty="0" smtClean="0"/>
              <a:t>Promoters Demographics</a:t>
            </a:r>
          </a:p>
          <a:p>
            <a:pPr marL="342900" indent="-342900">
              <a:buFont typeface="Arial" panose="020B0604020202020204" pitchFamily="34" charset="0"/>
              <a:buChar char="•"/>
            </a:pPr>
            <a:r>
              <a:rPr lang="en-ZA" sz="2000" b="1" dirty="0" smtClean="0"/>
              <a:t>33 EL</a:t>
            </a:r>
          </a:p>
          <a:p>
            <a:pPr marL="342900" indent="-342900">
              <a:buFont typeface="Arial" panose="020B0604020202020204" pitchFamily="34" charset="0"/>
              <a:buChar char="•"/>
            </a:pPr>
            <a:r>
              <a:rPr lang="en-ZA" sz="2000" b="1" dirty="0" smtClean="0"/>
              <a:t>21 GP</a:t>
            </a:r>
          </a:p>
          <a:p>
            <a:pPr marL="342900" indent="-342900">
              <a:buFont typeface="Arial" panose="020B0604020202020204" pitchFamily="34" charset="0"/>
              <a:buChar char="•"/>
            </a:pPr>
            <a:r>
              <a:rPr lang="en-ZA" sz="2000" b="1" dirty="0" smtClean="0"/>
              <a:t>3 FS</a:t>
            </a:r>
          </a:p>
          <a:p>
            <a:pPr marL="342900" indent="-342900">
              <a:buFont typeface="Arial" panose="020B0604020202020204" pitchFamily="34" charset="0"/>
              <a:buChar char="•"/>
            </a:pPr>
            <a:endParaRPr lang="en-ZA" sz="2000" b="1" dirty="0"/>
          </a:p>
          <a:p>
            <a:pPr marL="342900" indent="-342900">
              <a:buFont typeface="Arial" panose="020B0604020202020204" pitchFamily="34" charset="0"/>
              <a:buChar char="•"/>
            </a:pPr>
            <a:r>
              <a:rPr lang="en-ZA" sz="2000" b="1" dirty="0" smtClean="0"/>
              <a:t>The above indicates the serious challenge facing BSA to even the playing field</a:t>
            </a:r>
            <a:endParaRPr lang="en-ZA"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6117">
            <a:off x="1295931" y="4951637"/>
            <a:ext cx="2483533" cy="2481805"/>
          </a:xfrm>
          <a:prstGeom prst="rect">
            <a:avLst/>
          </a:prstGeom>
        </p:spPr>
      </p:pic>
    </p:spTree>
    <p:extLst>
      <p:ext uri="{BB962C8B-B14F-4D97-AF65-F5344CB8AC3E}">
        <p14:creationId xmlns:p14="http://schemas.microsoft.com/office/powerpoint/2010/main" val="374172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 y="0"/>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INADEQUATE FACILITIES </a:t>
            </a:r>
            <a:endParaRPr lang="en-ZA" sz="2800" b="1" dirty="0"/>
          </a:p>
        </p:txBody>
      </p:sp>
      <p:sp>
        <p:nvSpPr>
          <p:cNvPr id="4" name="TextBox 3"/>
          <p:cNvSpPr txBox="1"/>
          <p:nvPr/>
        </p:nvSpPr>
        <p:spPr>
          <a:xfrm>
            <a:off x="557710" y="1142999"/>
            <a:ext cx="8297532" cy="4031873"/>
          </a:xfrm>
          <a:prstGeom prst="rect">
            <a:avLst/>
          </a:prstGeom>
          <a:noFill/>
        </p:spPr>
        <p:txBody>
          <a:bodyPr wrap="square" rtlCol="0">
            <a:spAutoFit/>
          </a:bodyPr>
          <a:lstStyle/>
          <a:p>
            <a:pPr marL="342900" indent="-342900">
              <a:buFont typeface="Arial" panose="020B0604020202020204" pitchFamily="34" charset="0"/>
              <a:buChar char="•"/>
            </a:pPr>
            <a:r>
              <a:rPr lang="en-ZA" sz="2000" b="1" dirty="0"/>
              <a:t> Facilities are not sufficient enough for </a:t>
            </a:r>
            <a:r>
              <a:rPr lang="en-ZA" sz="2000" b="1" dirty="0" smtClean="0"/>
              <a:t>development</a:t>
            </a:r>
            <a:r>
              <a:rPr lang="en-ZA" sz="2000" b="1" dirty="0" smtClean="0"/>
              <a:t> </a:t>
            </a:r>
            <a:r>
              <a:rPr lang="en-ZA" sz="2000" b="1" dirty="0"/>
              <a:t>of boxing, which hinders </a:t>
            </a:r>
            <a:r>
              <a:rPr lang="en-ZA" sz="2000" b="1" dirty="0" smtClean="0"/>
              <a:t>the number of professional boxers registered in rural areas. This directly impacts on number of boxers produced per province</a:t>
            </a:r>
            <a:r>
              <a:rPr lang="en-ZA" sz="2000" b="1" dirty="0" smtClean="0"/>
              <a:t> </a:t>
            </a:r>
            <a:endParaRPr lang="en-ZA" sz="2000" b="1" dirty="0"/>
          </a:p>
          <a:p>
            <a:r>
              <a:rPr lang="en-ZA" dirty="0"/>
              <a:t> </a:t>
            </a:r>
          </a:p>
          <a:p>
            <a:pPr marL="285750" indent="-285750">
              <a:buFont typeface="Arial" panose="020B0604020202020204" pitchFamily="34" charset="0"/>
              <a:buChar char="•"/>
            </a:pPr>
            <a:r>
              <a:rPr lang="en-ZA" sz="2000" b="1" dirty="0" smtClean="0"/>
              <a:t>High </a:t>
            </a:r>
            <a:r>
              <a:rPr lang="en-ZA" sz="2000" b="1" dirty="0" smtClean="0"/>
              <a:t> </a:t>
            </a:r>
            <a:r>
              <a:rPr lang="en-ZA" sz="2000" b="1" dirty="0"/>
              <a:t>number of boxers </a:t>
            </a:r>
            <a:r>
              <a:rPr lang="en-ZA" sz="2000" b="1" dirty="0" smtClean="0"/>
              <a:t>are produced </a:t>
            </a:r>
            <a:r>
              <a:rPr lang="en-ZA" sz="2000" b="1" dirty="0"/>
              <a:t>urban arrears such as </a:t>
            </a:r>
            <a:r>
              <a:rPr lang="en-ZA" sz="2000" b="1" dirty="0" smtClean="0"/>
              <a:t>Gauteng</a:t>
            </a:r>
            <a:r>
              <a:rPr lang="en-ZA" sz="2000" b="1" dirty="0" smtClean="0"/>
              <a:t>, East London </a:t>
            </a:r>
            <a:r>
              <a:rPr lang="en-ZA" sz="2000" b="1" dirty="0"/>
              <a:t>and </a:t>
            </a:r>
            <a:r>
              <a:rPr lang="en-ZA" sz="2000" b="1" dirty="0" smtClean="0"/>
              <a:t>Cape Town </a:t>
            </a:r>
            <a:r>
              <a:rPr lang="en-ZA" sz="2000" b="1" dirty="0"/>
              <a:t>to name a </a:t>
            </a:r>
            <a:r>
              <a:rPr lang="en-ZA" sz="2000" b="1" dirty="0" smtClean="0"/>
              <a:t>few, few boxers produced </a:t>
            </a:r>
            <a:r>
              <a:rPr lang="en-ZA" sz="2000" b="1" dirty="0" smtClean="0"/>
              <a:t>in rural areas migrate to big cities.</a:t>
            </a:r>
            <a:endParaRPr lang="en-ZA" sz="2000" b="1" dirty="0"/>
          </a:p>
          <a:p>
            <a:r>
              <a:rPr lang="en-ZA" dirty="0"/>
              <a:t> </a:t>
            </a:r>
          </a:p>
          <a:p>
            <a:pPr marL="285750" indent="-285750">
              <a:buFont typeface="Arial" panose="020B0604020202020204" pitchFamily="34" charset="0"/>
              <a:buChar char="•"/>
            </a:pPr>
            <a:r>
              <a:rPr lang="en-ZA" sz="2000" b="1" dirty="0"/>
              <a:t> </a:t>
            </a:r>
            <a:r>
              <a:rPr lang="en-ZA" sz="2000" b="1" dirty="0" smtClean="0"/>
              <a:t>Provincial </a:t>
            </a:r>
            <a:r>
              <a:rPr lang="en-ZA" sz="2000" b="1" dirty="0"/>
              <a:t>Titles are left vacant due to the lack of </a:t>
            </a:r>
            <a:r>
              <a:rPr lang="en-ZA" sz="2000" b="1" dirty="0" smtClean="0"/>
              <a:t>boxers produced. We </a:t>
            </a:r>
            <a:r>
              <a:rPr lang="en-ZA" sz="2000" b="1" dirty="0"/>
              <a:t>find promoters stage tournaments </a:t>
            </a:r>
            <a:r>
              <a:rPr lang="en-ZA" sz="2000" b="1" dirty="0" smtClean="0"/>
              <a:t>with boxers from urban areas.</a:t>
            </a:r>
            <a:r>
              <a:rPr lang="en-ZA" sz="2000" b="1" dirty="0" smtClean="0"/>
              <a:t> </a:t>
            </a:r>
          </a:p>
          <a:p>
            <a:pPr marL="285750" indent="-285750">
              <a:buFont typeface="Arial" panose="020B0604020202020204" pitchFamily="34" charset="0"/>
              <a:buChar char="•"/>
            </a:pPr>
            <a:r>
              <a:rPr lang="en-ZA" sz="2000" b="1" dirty="0" smtClean="0"/>
              <a:t>Officials are not adequately developed in rural areas, such as Free State, this affect the promoter in that he has to pay more for officials from other Urban Arears.</a:t>
            </a:r>
            <a:endParaRPr lang="en-ZA" sz="2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5" y="5439658"/>
            <a:ext cx="2341901" cy="17564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14232">
            <a:off x="2367738" y="5510109"/>
            <a:ext cx="2403703" cy="1802777"/>
          </a:xfrm>
          <a:prstGeom prst="rect">
            <a:avLst/>
          </a:prstGeom>
        </p:spPr>
      </p:pic>
    </p:spTree>
    <p:extLst>
      <p:ext uri="{BB962C8B-B14F-4D97-AF65-F5344CB8AC3E}">
        <p14:creationId xmlns:p14="http://schemas.microsoft.com/office/powerpoint/2010/main" val="213897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91"/>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DEVELOPMENT OF BOXERS </a:t>
            </a:r>
            <a:endParaRPr lang="en-ZA" sz="2800" b="1" dirty="0"/>
          </a:p>
        </p:txBody>
      </p:sp>
      <p:sp>
        <p:nvSpPr>
          <p:cNvPr id="4" name="TextBox 3"/>
          <p:cNvSpPr txBox="1"/>
          <p:nvPr/>
        </p:nvSpPr>
        <p:spPr>
          <a:xfrm>
            <a:off x="509584" y="1359568"/>
            <a:ext cx="8297532" cy="3447098"/>
          </a:xfrm>
          <a:prstGeom prst="rect">
            <a:avLst/>
          </a:prstGeom>
          <a:noFill/>
        </p:spPr>
        <p:txBody>
          <a:bodyPr wrap="square" rtlCol="0">
            <a:spAutoFit/>
          </a:bodyPr>
          <a:lstStyle/>
          <a:p>
            <a:r>
              <a:rPr lang="en-ZA" dirty="0"/>
              <a:t> </a:t>
            </a:r>
            <a:r>
              <a:rPr lang="en-ZA" sz="2000" b="1" dirty="0"/>
              <a:t>The quality of boxers produced in rural </a:t>
            </a:r>
            <a:r>
              <a:rPr lang="en-ZA" sz="2000" b="1" dirty="0" smtClean="0"/>
              <a:t>arears </a:t>
            </a:r>
            <a:r>
              <a:rPr lang="en-ZA" sz="2000" b="1" dirty="0"/>
              <a:t>is </a:t>
            </a:r>
            <a:r>
              <a:rPr lang="en-ZA" sz="2000" b="1" dirty="0" smtClean="0"/>
              <a:t>poor</a:t>
            </a:r>
            <a:r>
              <a:rPr lang="en-ZA" sz="2000" b="1" dirty="0" smtClean="0"/>
              <a:t> </a:t>
            </a:r>
            <a:r>
              <a:rPr lang="en-ZA" sz="2000" b="1" dirty="0"/>
              <a:t>in comparison to those of urban areas.</a:t>
            </a:r>
          </a:p>
          <a:p>
            <a:r>
              <a:rPr lang="en-ZA" sz="2000" b="1" dirty="0"/>
              <a:t>Reasons being poverty, malnutrition, lack of quality, poorly developed trainers and inadequate facilities.</a:t>
            </a:r>
          </a:p>
          <a:p>
            <a:r>
              <a:rPr lang="en-ZA" sz="2000" b="1" dirty="0"/>
              <a:t> </a:t>
            </a:r>
          </a:p>
          <a:p>
            <a:r>
              <a:rPr lang="en-ZA" sz="2000" b="1" dirty="0"/>
              <a:t>Compared to boxers from urban facilities which cater for their boxing needs (e.g. adequate equipment; punching bags, rings, speed balls, skipping ropes, quality gloves).</a:t>
            </a:r>
          </a:p>
          <a:p>
            <a:r>
              <a:rPr lang="en-ZA" sz="2000" b="1" dirty="0"/>
              <a:t>Other boxers have access to proper commercial gyms, dieticians, supplements and general practitioners</a:t>
            </a:r>
            <a:r>
              <a:rPr lang="en-ZA" dirty="0"/>
              <a:t>. </a:t>
            </a:r>
          </a:p>
          <a:p>
            <a:endParaRPr lang="en-ZA"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9028">
            <a:off x="984060" y="4713370"/>
            <a:ext cx="3507766" cy="2633134"/>
          </a:xfrm>
          <a:prstGeom prst="rect">
            <a:avLst/>
          </a:prstGeom>
        </p:spPr>
      </p:pic>
    </p:spTree>
    <p:extLst>
      <p:ext uri="{BB962C8B-B14F-4D97-AF65-F5344CB8AC3E}">
        <p14:creationId xmlns:p14="http://schemas.microsoft.com/office/powerpoint/2010/main" val="221979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91"/>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TRANSFORMATION</a:t>
            </a:r>
            <a:endParaRPr lang="en-ZA" sz="2800" b="1" dirty="0"/>
          </a:p>
        </p:txBody>
      </p:sp>
      <p:sp>
        <p:nvSpPr>
          <p:cNvPr id="4" name="TextBox 3"/>
          <p:cNvSpPr txBox="1"/>
          <p:nvPr/>
        </p:nvSpPr>
        <p:spPr>
          <a:xfrm>
            <a:off x="509584" y="1359568"/>
            <a:ext cx="8297532" cy="4062651"/>
          </a:xfrm>
          <a:prstGeom prst="rect">
            <a:avLst/>
          </a:prstGeom>
          <a:noFill/>
        </p:spPr>
        <p:txBody>
          <a:bodyPr wrap="square" rtlCol="0">
            <a:spAutoFit/>
          </a:bodyPr>
          <a:lstStyle/>
          <a:p>
            <a:endParaRPr lang="en-ZA" dirty="0"/>
          </a:p>
          <a:p>
            <a:r>
              <a:rPr lang="en-ZA" sz="2000" b="1" dirty="0"/>
              <a:t>Definition: “in organisation; transformation is a process of profound and radical change that orientates a new direction.” </a:t>
            </a:r>
          </a:p>
          <a:p>
            <a:r>
              <a:rPr lang="en-ZA" sz="2000" b="1" dirty="0"/>
              <a:t>From the promoter perspective it means that the change that is seen in other sports, such as; rugby, cricket, soccer must be effected in a similar way in boxing. </a:t>
            </a:r>
          </a:p>
          <a:p>
            <a:r>
              <a:rPr lang="en-ZA" sz="2000" b="1" dirty="0"/>
              <a:t>In the rural arrears boxing is seen predominantly as a black –poor –man’s sport, whose participants are rural African children and or children from the squatter camps. As a result of this perspective boxing does not enjoy adequate support from the main stream business. </a:t>
            </a:r>
          </a:p>
          <a:p>
            <a:r>
              <a:rPr lang="en-ZA" sz="2000" b="1" dirty="0"/>
              <a:t>Mixed Martial Arts (MMA) is </a:t>
            </a:r>
            <a:r>
              <a:rPr lang="en-ZA" sz="2000" b="1" dirty="0" smtClean="0"/>
              <a:t>seen </a:t>
            </a:r>
            <a:r>
              <a:rPr lang="en-ZA" sz="2000" b="1" dirty="0"/>
              <a:t>as predominantly </a:t>
            </a:r>
            <a:r>
              <a:rPr lang="en-ZA" sz="2000" b="1" dirty="0" smtClean="0"/>
              <a:t>white and </a:t>
            </a:r>
            <a:r>
              <a:rPr lang="en-ZA" sz="2000" b="1" dirty="0"/>
              <a:t>most participants are perceived as urban youth, </a:t>
            </a:r>
            <a:r>
              <a:rPr lang="en-ZA" sz="2000" b="1" dirty="0" smtClean="0"/>
              <a:t>therefore </a:t>
            </a:r>
            <a:r>
              <a:rPr lang="en-ZA" sz="2000" b="1" dirty="0"/>
              <a:t>it </a:t>
            </a:r>
            <a:r>
              <a:rPr lang="en-ZA" sz="2000" b="1" dirty="0" smtClean="0"/>
              <a:t>attracts</a:t>
            </a:r>
            <a:r>
              <a:rPr lang="en-ZA" sz="2000" b="1" dirty="0" smtClean="0"/>
              <a:t> </a:t>
            </a:r>
            <a:r>
              <a:rPr lang="en-ZA" sz="2000" b="1" dirty="0"/>
              <a:t>a lot of support from the main stream business. </a:t>
            </a:r>
          </a:p>
        </p:txBody>
      </p:sp>
    </p:spTree>
    <p:extLst>
      <p:ext uri="{BB962C8B-B14F-4D97-AF65-F5344CB8AC3E}">
        <p14:creationId xmlns:p14="http://schemas.microsoft.com/office/powerpoint/2010/main" val="335134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91"/>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SPONSORSHIPS FOR BOXING </a:t>
            </a:r>
            <a:endParaRPr lang="en-ZA" sz="2800" b="1" dirty="0"/>
          </a:p>
        </p:txBody>
      </p:sp>
      <p:sp>
        <p:nvSpPr>
          <p:cNvPr id="4" name="TextBox 3"/>
          <p:cNvSpPr txBox="1"/>
          <p:nvPr/>
        </p:nvSpPr>
        <p:spPr>
          <a:xfrm>
            <a:off x="509584" y="1359568"/>
            <a:ext cx="8297532" cy="5016758"/>
          </a:xfrm>
          <a:prstGeom prst="rect">
            <a:avLst/>
          </a:prstGeom>
          <a:noFill/>
        </p:spPr>
        <p:txBody>
          <a:bodyPr wrap="square" rtlCol="0">
            <a:spAutoFit/>
          </a:bodyPr>
          <a:lstStyle/>
          <a:p>
            <a:r>
              <a:rPr lang="en-ZA" sz="2000" b="1" dirty="0"/>
              <a:t>Boxing in the rural arrears is on the canvas because of a lack of private –local business sponsorship. </a:t>
            </a:r>
          </a:p>
          <a:p>
            <a:r>
              <a:rPr lang="en-ZA" sz="2000" b="1" dirty="0"/>
              <a:t>The reality is </a:t>
            </a:r>
            <a:r>
              <a:rPr lang="en-ZA" sz="2000" b="1" dirty="0" smtClean="0"/>
              <a:t>that most </a:t>
            </a:r>
            <a:r>
              <a:rPr lang="en-ZA" sz="2000" b="1" dirty="0"/>
              <a:t>of the boxing tournaments in the non-urban arrears is supported by municipalities and the provincial governments.</a:t>
            </a:r>
          </a:p>
          <a:p>
            <a:r>
              <a:rPr lang="en-ZA" sz="2000" b="1" dirty="0"/>
              <a:t>Private business have shown no interest in sponsoring boxing tournament, this creates unequal DEVELEOPMENT OF THE BOXERS sports. Sponsorships plays a major role in a non-urbanised promoter’s ability to stage tournaments. It is for this fact that a non-urbanised promoter will stage a tournament or two per year, even though, there is a big demand to stage more events. </a:t>
            </a:r>
          </a:p>
          <a:p>
            <a:r>
              <a:rPr lang="en-ZA" sz="2000" b="1" dirty="0"/>
              <a:t> </a:t>
            </a:r>
          </a:p>
          <a:p>
            <a:r>
              <a:rPr lang="en-ZA" sz="2000" b="1" dirty="0"/>
              <a:t>EFC or Mixed Martial Arts </a:t>
            </a:r>
            <a:r>
              <a:rPr lang="en-ZA" sz="2000" b="1" dirty="0" smtClean="0"/>
              <a:t> </a:t>
            </a:r>
            <a:r>
              <a:rPr lang="en-ZA" sz="2000" b="1" dirty="0"/>
              <a:t>seem to enjoy private sponsorship from private companies. The black business counsel (BBC) has been quite in terms of sponsorship of sport such as boxing, to address the historic imbalance of wealth creation. Broadcasting has been seen as the biggest contributor to demise of boxing. </a:t>
            </a:r>
          </a:p>
        </p:txBody>
      </p:sp>
    </p:spTree>
    <p:extLst>
      <p:ext uri="{BB962C8B-B14F-4D97-AF65-F5344CB8AC3E}">
        <p14:creationId xmlns:p14="http://schemas.microsoft.com/office/powerpoint/2010/main" val="225229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91"/>
            <a:ext cx="9144000" cy="6834417"/>
          </a:xfrm>
          <a:prstGeom prst="rect">
            <a:avLst/>
          </a:prstGeom>
        </p:spPr>
      </p:pic>
      <p:sp>
        <p:nvSpPr>
          <p:cNvPr id="3" name="TextBox 2"/>
          <p:cNvSpPr txBox="1"/>
          <p:nvPr/>
        </p:nvSpPr>
        <p:spPr>
          <a:xfrm>
            <a:off x="1118937" y="481263"/>
            <a:ext cx="6942221" cy="523220"/>
          </a:xfrm>
          <a:prstGeom prst="rect">
            <a:avLst/>
          </a:prstGeom>
          <a:noFill/>
        </p:spPr>
        <p:txBody>
          <a:bodyPr wrap="square" rtlCol="0">
            <a:spAutoFit/>
          </a:bodyPr>
          <a:lstStyle/>
          <a:p>
            <a:pPr algn="ctr"/>
            <a:r>
              <a:rPr lang="en-ZA" sz="2800" b="1" dirty="0" smtClean="0"/>
              <a:t>SPONSORSHIPS FOR BOXING </a:t>
            </a:r>
            <a:endParaRPr lang="en-ZA" sz="2800" b="1" dirty="0"/>
          </a:p>
        </p:txBody>
      </p:sp>
      <p:sp>
        <p:nvSpPr>
          <p:cNvPr id="4" name="TextBox 3"/>
          <p:cNvSpPr txBox="1"/>
          <p:nvPr/>
        </p:nvSpPr>
        <p:spPr>
          <a:xfrm>
            <a:off x="509584" y="1359568"/>
            <a:ext cx="8297532" cy="1323439"/>
          </a:xfrm>
          <a:prstGeom prst="rect">
            <a:avLst/>
          </a:prstGeom>
          <a:noFill/>
        </p:spPr>
        <p:txBody>
          <a:bodyPr wrap="square" rtlCol="0">
            <a:spAutoFit/>
          </a:bodyPr>
          <a:lstStyle/>
          <a:p>
            <a:r>
              <a:rPr lang="en-ZA" sz="2000" b="1" dirty="0" smtClean="0"/>
              <a:t>The sport is reduced to a step child of other sporting codes. Due to insufficient sponsorship, insufficient broadcasting of the up and coming boxers and a lack of interest </a:t>
            </a:r>
            <a:r>
              <a:rPr lang="en-ZA" sz="2000" b="1" dirty="0" smtClean="0"/>
              <a:t>in</a:t>
            </a:r>
            <a:r>
              <a:rPr lang="en-ZA" sz="2000" b="1" dirty="0" smtClean="0"/>
              <a:t> </a:t>
            </a:r>
            <a:r>
              <a:rPr lang="en-ZA" sz="2000" b="1" dirty="0" smtClean="0"/>
              <a:t>the sport from the </a:t>
            </a:r>
            <a:r>
              <a:rPr lang="en-ZA" sz="2000" b="1" dirty="0" smtClean="0"/>
              <a:t>youth, </a:t>
            </a:r>
            <a:r>
              <a:rPr lang="en-ZA" sz="2000" b="1" dirty="0" smtClean="0"/>
              <a:t>boxing is experiencing difficulties in the rural arrears.</a:t>
            </a:r>
            <a:endParaRPr lang="en-ZA" sz="2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57575">
            <a:off x="541493" y="2728696"/>
            <a:ext cx="3304427" cy="29502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906" y="2429497"/>
            <a:ext cx="2342199" cy="3123862"/>
          </a:xfrm>
          <a:prstGeom prst="rect">
            <a:avLst/>
          </a:prstGeom>
        </p:spPr>
      </p:pic>
    </p:spTree>
    <p:extLst>
      <p:ext uri="{BB962C8B-B14F-4D97-AF65-F5344CB8AC3E}">
        <p14:creationId xmlns:p14="http://schemas.microsoft.com/office/powerpoint/2010/main" val="85242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BSA enter the space of Municipality negotiations for early development of Professional boxer</a:t>
            </a:r>
          </a:p>
          <a:p>
            <a:r>
              <a:rPr lang="en-US" b="1" dirty="0" smtClean="0"/>
              <a:t>BSA to start a road show of introduction to various Provinces and state their strategic objectives about boxing.</a:t>
            </a:r>
          </a:p>
          <a:p>
            <a:r>
              <a:rPr lang="en-US" b="1" dirty="0" smtClean="0"/>
              <a:t>Black Business Council need to be engaged to start taking interest in sponsorship of sport of Boxing</a:t>
            </a:r>
          </a:p>
          <a:p>
            <a:r>
              <a:rPr lang="en-US" b="1" dirty="0" smtClean="0"/>
              <a:t>Transformation must be prioritized and BEE status and other </a:t>
            </a:r>
            <a:r>
              <a:rPr lang="en-US" b="1" dirty="0" err="1" smtClean="0"/>
              <a:t>incentices</a:t>
            </a:r>
            <a:r>
              <a:rPr lang="en-US" b="1" dirty="0" smtClean="0"/>
              <a:t> be offered to companies sponsoring boxing.</a:t>
            </a:r>
          </a:p>
          <a:p>
            <a:r>
              <a:rPr lang="en-US" b="1" dirty="0" smtClean="0"/>
              <a:t>Broadcasting rights must be paid </a:t>
            </a:r>
            <a:r>
              <a:rPr lang="en-US" b="1" smtClean="0"/>
              <a:t>by Broadcasters.</a:t>
            </a:r>
            <a:endParaRPr lang="en-US" b="1"/>
          </a:p>
        </p:txBody>
      </p:sp>
    </p:spTree>
    <p:extLst>
      <p:ext uri="{BB962C8B-B14F-4D97-AF65-F5344CB8AC3E}">
        <p14:creationId xmlns:p14="http://schemas.microsoft.com/office/powerpoint/2010/main" val="3145186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564</Words>
  <Application>Microsoft Office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ephrime mokoena</cp:lastModifiedBy>
  <cp:revision>16</cp:revision>
  <dcterms:created xsi:type="dcterms:W3CDTF">2017-07-11T06:27:14Z</dcterms:created>
  <dcterms:modified xsi:type="dcterms:W3CDTF">2017-07-11T13:25:46Z</dcterms:modified>
</cp:coreProperties>
</file>